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67"/>
  </p:notesMasterIdLst>
  <p:sldIdLst>
    <p:sldId id="334" r:id="rId3"/>
    <p:sldId id="257" r:id="rId4"/>
    <p:sldId id="335" r:id="rId5"/>
    <p:sldId id="274" r:id="rId6"/>
    <p:sldId id="336" r:id="rId7"/>
    <p:sldId id="337" r:id="rId8"/>
    <p:sldId id="338" r:id="rId9"/>
    <p:sldId id="339" r:id="rId10"/>
    <p:sldId id="340" r:id="rId11"/>
    <p:sldId id="341" r:id="rId12"/>
    <p:sldId id="276" r:id="rId13"/>
    <p:sldId id="275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</p:sldIdLst>
  <p:sldSz cx="12192000" cy="6858000"/>
  <p:notesSz cx="6858000" cy="9144000"/>
  <p:embeddedFontLst>
    <p:embeddedFont>
      <p:font typeface="Cambria" panose="02040503050406030204" pitchFamily="18" charset="0"/>
      <p:regular r:id="rId68"/>
      <p:bold r:id="rId69"/>
      <p:italic r:id="rId70"/>
      <p:boldItalic r:id="rId71"/>
    </p:embeddedFont>
    <p:embeddedFont>
      <p:font typeface="Noto Sans Symbols" panose="020B0604020202020204" charset="0"/>
      <p:regular r:id="rId72"/>
      <p:bold r:id="rId73"/>
    </p:embeddedFont>
    <p:embeddedFont>
      <p:font typeface="Proxima Nova" panose="020B0604020202020204" charset="0"/>
      <p:regular r:id="rId74"/>
      <p:bold r:id="rId75"/>
      <p:italic r:id="rId76"/>
      <p:boldItalic r:id="rId77"/>
    </p:embeddedFont>
    <p:embeddedFont>
      <p:font typeface="Roboto" panose="02000000000000000000" pitchFamily="2" charset="0"/>
      <p:regular r:id="rId78"/>
      <p:bold r:id="rId79"/>
      <p:italic r:id="rId80"/>
      <p:boldItalic r:id="rId81"/>
    </p:embeddedFont>
    <p:embeddedFont>
      <p:font typeface="Tahoma" panose="020B0604030504040204" pitchFamily="34" charset="0"/>
      <p:regular r:id="rId82"/>
      <p:bold r:id="rId83"/>
    </p:embeddedFont>
    <p:embeddedFont>
      <p:font typeface="Verdana" panose="020B060403050404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7" roundtripDataSignature="AMtx7mju6/AxtpqAWslzT0rryN6VaUV6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06DA5-DC25-4CAF-AD6F-243A6C5B5FE3}">
  <a:tblStyle styleId="{7A106DA5-DC25-4CAF-AD6F-243A6C5B5F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97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0.fntdata"/><Relationship Id="rId61" Type="http://schemas.openxmlformats.org/officeDocument/2006/relationships/slide" Target="slides/slide59.xml"/><Relationship Id="rId82" Type="http://schemas.openxmlformats.org/officeDocument/2006/relationships/font" Target="fonts/font15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a763626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62a76362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63d97e1ce3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263d97e1ce3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263d97e1ce3_0_4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3d97e1ce3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263d97e1ce3_0_4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63d97e1ce3_0_4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63d97e1ce3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g263d97e1ce3_0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263d97e1ce3_0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73a2335eb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73a2335eb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273a2335eb3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73a2335eb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73a2335eb3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273a2335eb3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73a2335eb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73a2335eb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273a2335eb3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73a2335eb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73a2335eb3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273a2335eb3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73a2335eb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73a2335eb3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273a2335eb3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63d97e1ce3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263d97e1ce3_0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g263d97e1ce3_0_4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63d97e1ce3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263d97e1ce3_0_5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263d97e1ce3_0_5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3d97e1ce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263d97e1ce3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263d97e1ce3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63d97e1ce3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63d97e1ce3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263d97e1ce3_0_5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73a2335eb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73a2335eb3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273a2335eb3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3d97e1ce3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63d97e1ce3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263d97e1ce3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63d97e1ce3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g263d97e1ce3_0_5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263d97e1ce3_0_5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63d97e1ce3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63d97e1ce3_0_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63d97e1ce3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63d97e1ce3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g263d97e1ce3_0_6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263d97e1ce3_0_6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7327da86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7327da860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7327da860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7327da86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7327da860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27327da860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7327da860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7327da8603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27327da8603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7327da860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27327da860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3a696c6f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e3a696c6f0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e3a696c6f0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7327da8603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27327da8603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7327da8603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27327da8603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7327da8603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27327da8603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7327da8603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g27327da8603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7327da8603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27327da8603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7327da8603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g27327da8603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7327da8603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27327da8603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7327da8603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7327da8603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7327da8603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27327da8603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7327da860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27327da860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3a696c6f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3a696c6f0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e3a696c6f0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7327da8603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7327da8603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7327da860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27327da860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7327da8603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g27327da8603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327da8603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27327da8603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7327da8603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g27327da860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7327da8603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g27327da8603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7327da86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7327da86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27327da86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8" name="Google Shape;90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5" name="Google Shape;915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63d97e1ce3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263d97e1ce3_0_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6" name="Google Shape;556;g263d97e1ce3_0_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63d97e1ce3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g263d97e1ce3_0_4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6" name="Google Shape;566;g263d97e1ce3_0_4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3d97e1ce3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263d97e1ce3_0_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1" name="Google Shape;581;g263d97e1ce3_0_4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63d97e1ce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g263d97e1ce3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0" name="Google Shape;590;g263d97e1ce3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63d97e1ce3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263d97e1ce3_0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8" name="Google Shape;598;g263d97e1ce3_0_4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9" name="Google Shape;89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02" name="Google Shape;102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9" name="Google Shape;109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2" name="Google Shape;112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5" name="Google Shape;115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8" name="Google Shape;118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1" name="Google Shape;121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4" name="Google Shape;124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7" name="Google Shape;127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7" name="Google Shape;147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327da8603_2_6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27327da8603_2_6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7327da8603_2_6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27327da8603_2_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327da8603_2_0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4" name="Google Shape;174;g27327da8603_2_0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5" name="Google Shape;175;g27327da8603_2_0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6" name="Google Shape;176;g27327da8603_2_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7" name="Google Shape;177;g27327da8603_2_0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elaakash123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C69-C9ED-17AF-8127-828113E1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Goel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https://www.linkedin.com/in/goelaakash123/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ECD3-7272-A66B-D05A-F5C716C5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688825"/>
          </a:xfrm>
        </p:spPr>
        <p:txBody>
          <a:bodyPr>
            <a:noAutofit/>
          </a:bodyPr>
          <a:lstStyle/>
          <a:p>
            <a:r>
              <a:rPr lang="en-US" sz="1200" dirty="0"/>
              <a:t>Acknowledgement: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Slide Materials adopted from  - Intro to Computer Vision (Cornell Tech); Noah Snavely, </a:t>
            </a:r>
            <a:r>
              <a:rPr lang="en-US" sz="1200" dirty="0">
                <a:solidFill>
                  <a:srgbClr val="FF0000"/>
                </a:solidFill>
              </a:rPr>
              <a:t>prepared by the lead instructor Prof S P Vimal , modified (added some content) by Aakash Goel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7BA-7C01-3743-F6C5-F75895750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6B0C6-F660-E59C-6C87-5A6540BC8E38}"/>
              </a:ext>
            </a:extLst>
          </p:cNvPr>
          <p:cNvSpPr txBox="1"/>
          <p:nvPr/>
        </p:nvSpPr>
        <p:spPr>
          <a:xfrm>
            <a:off x="777765" y="19075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u="sng" dirty="0"/>
              <a:t>Session 3: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dirty="0"/>
              <a:t>Low Level Vision</a:t>
            </a:r>
          </a:p>
        </p:txBody>
      </p:sp>
    </p:spTree>
    <p:extLst>
      <p:ext uri="{BB962C8B-B14F-4D97-AF65-F5344CB8AC3E}">
        <p14:creationId xmlns:p14="http://schemas.microsoft.com/office/powerpoint/2010/main" val="5995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2B41-4EA0-50C4-0486-338023FD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Equalization: How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67B6F-8A8F-8BA5-BE0D-431C18A56A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0ECD-859D-44CF-75C0-461D6802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685681"/>
            <a:ext cx="611590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3a696c6f0_0_2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406" name="Google Shape;406;g2e3a696c6f0_0_2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07" name="Google Shape;407;g2e3a696c6f0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45326"/>
            <a:ext cx="7368276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3a696c6f0_0_202"/>
          <p:cNvSpPr txBox="1">
            <a:spLocks noGrp="1"/>
          </p:cNvSpPr>
          <p:nvPr>
            <p:ph type="title"/>
          </p:nvPr>
        </p:nvSpPr>
        <p:spPr>
          <a:xfrm>
            <a:off x="285775" y="1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Histogram Equalization</a:t>
            </a:r>
            <a:endParaRPr b="1"/>
          </a:p>
        </p:txBody>
      </p:sp>
      <p:sp>
        <p:nvSpPr>
          <p:cNvPr id="397" name="Google Shape;397;g2e3a696c6f0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98" name="Google Shape;398;g2e3a696c6f0_0_202"/>
          <p:cNvSpPr txBox="1">
            <a:spLocks noGrp="1"/>
          </p:cNvSpPr>
          <p:nvPr>
            <p:ph type="body" idx="1"/>
          </p:nvPr>
        </p:nvSpPr>
        <p:spPr>
          <a:xfrm>
            <a:off x="0" y="1024974"/>
            <a:ext cx="11353800" cy="504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Often images poorly use the full range of the gray scale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Solution: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6985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  Transform image such that its histogram is spread out more evenly in grayscale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g2e3a696c6f0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4750"/>
            <a:ext cx="116586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1887-645A-5000-6D83-6BBEBBA3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Intensity Transformations in Image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6E706-30B1-68DB-ACF4-DE0470ADA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4E368-CF5B-18C0-2FF4-ED4954FA7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These are </a:t>
            </a:r>
            <a:r>
              <a:rPr lang="en-US" b="1" dirty="0"/>
              <a:t>basic pixel-wise operations</a:t>
            </a:r>
            <a:r>
              <a:rPr lang="en-US" dirty="0"/>
              <a:t> applied to each pixel’s intensity in an image. They're like mathematical functions that map input intensity values to output intensity values.</a:t>
            </a:r>
          </a:p>
          <a:p>
            <a:endParaRPr lang="en-US" dirty="0"/>
          </a:p>
          <a:p>
            <a:r>
              <a:rPr lang="en-US" b="1" dirty="0"/>
              <a:t>🔹 Why do we need them?</a:t>
            </a:r>
            <a:endParaRPr lang="en-US" dirty="0"/>
          </a:p>
          <a:p>
            <a:pPr lvl="1"/>
            <a:r>
              <a:rPr lang="en-US" dirty="0"/>
              <a:t>Enhance contrast</a:t>
            </a:r>
          </a:p>
          <a:p>
            <a:pPr lvl="1"/>
            <a:r>
              <a:rPr lang="en-US" dirty="0"/>
              <a:t>Brighten or darken an image</a:t>
            </a:r>
          </a:p>
          <a:p>
            <a:pPr lvl="1"/>
            <a:r>
              <a:rPr lang="en-US" dirty="0"/>
              <a:t>Suppress background</a:t>
            </a:r>
          </a:p>
          <a:p>
            <a:pPr lvl="1"/>
            <a:r>
              <a:rPr lang="en-US" dirty="0"/>
              <a:t>Highlight features</a:t>
            </a:r>
          </a:p>
          <a:p>
            <a:pPr lvl="1"/>
            <a:r>
              <a:rPr lang="en-US" dirty="0"/>
              <a:t>Prepare for segmentation or feature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4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AF27-6FF8-F42C-ACDE-15FE8A41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Negatives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0CAE9-A6A5-6429-68E5-3FC5ECC76E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EFDFD-9F9C-F574-99D2-734482063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74" y="1982999"/>
            <a:ext cx="7182852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02CB5-B513-C47F-2B21-8A5E79C07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1BA8-5923-6C28-68AA-C62596B0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3E425-721A-CB90-9B11-09E204CAB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9ACDB-7AD2-2F38-2868-4FE8B1B0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198"/>
            <a:ext cx="663032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8809-CB5B-35EE-5F39-7D4D80F2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F91D-8888-9593-2752-5A99C862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Power-Law (Gamma)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C3D89-EDB9-AE08-7D9A-B2CB6965B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D50DB-3B1F-6505-EB45-38C10176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04" y="1973125"/>
            <a:ext cx="509658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0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B55B-F2AD-B712-8BF5-2F1C4F0D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0434-D1B7-BC35-2CDA-C9DD07D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Linear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CF09E-8545-2BF7-7720-E59F25F50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03C2-1E42-2B51-C6B7-FB61C9BA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45" y="1690402"/>
            <a:ext cx="647790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4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3F516-AC14-9BD8-D954-DD3D00F1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D2A8-9765-1B31-6666-792E75FD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Transformation: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3B1B7-6D20-C941-6AA0-EEF22DA9B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828EA-A80C-F6D8-BED1-4579C8F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1" y="1935020"/>
            <a:ext cx="7030431" cy="2819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0C594-6F77-2381-CF21-06E11FC23FB1}"/>
              </a:ext>
            </a:extLst>
          </p:cNvPr>
          <p:cNvSpPr txBox="1"/>
          <p:nvPr/>
        </p:nvSpPr>
        <p:spPr>
          <a:xfrm>
            <a:off x="588580" y="5235319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💡 Real-World Example:</a:t>
            </a:r>
          </a:p>
          <a:p>
            <a:pPr>
              <a:buNone/>
            </a:pPr>
            <a:r>
              <a:rPr lang="en-US" dirty="0"/>
              <a:t>Let’s say you have a CCTV night image: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It’s dark → use </a:t>
            </a:r>
            <a:r>
              <a:rPr lang="en-US" b="1" dirty="0"/>
              <a:t>log transformation</a:t>
            </a:r>
            <a:r>
              <a:rPr lang="en-US" dirty="0"/>
              <a:t> to reveal hidden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that, apply </a:t>
            </a:r>
            <a:r>
              <a:rPr lang="en-US" b="1" dirty="0"/>
              <a:t>contrast stretching</a:t>
            </a:r>
            <a:r>
              <a:rPr lang="en-US" dirty="0"/>
              <a:t> for better visual impact.</a:t>
            </a:r>
          </a:p>
        </p:txBody>
      </p:sp>
    </p:spTree>
    <p:extLst>
      <p:ext uri="{BB962C8B-B14F-4D97-AF65-F5344CB8AC3E}">
        <p14:creationId xmlns:p14="http://schemas.microsoft.com/office/powerpoint/2010/main" val="121676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C1921-96D5-50A2-0B43-07FC0F102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7650-C788-576C-7E34-4494B6B3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Smoothing: What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73155-453C-E670-44E2-AA80919746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2BB2F-2590-486C-1C96-C0CB7318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400" b="1" dirty="0"/>
              <a:t>Image Smoothing</a:t>
            </a:r>
            <a:r>
              <a:rPr lang="en-US" sz="2400" dirty="0"/>
              <a:t> refers to the technique of </a:t>
            </a:r>
            <a:r>
              <a:rPr lang="en-US" sz="2400" b="1" dirty="0"/>
              <a:t>reducing noise</a:t>
            </a:r>
            <a:r>
              <a:rPr lang="en-US" sz="2400" dirty="0"/>
              <a:t> and </a:t>
            </a:r>
            <a:r>
              <a:rPr lang="en-US" sz="2400" b="1" dirty="0"/>
              <a:t>detail</a:t>
            </a:r>
            <a:r>
              <a:rPr lang="en-US" sz="2400" dirty="0"/>
              <a:t> in an image by </a:t>
            </a:r>
            <a:r>
              <a:rPr lang="en-US" sz="2400" b="1" dirty="0"/>
              <a:t>averaging pixel values with their neighbors</a:t>
            </a:r>
            <a:r>
              <a:rPr lang="en-US" sz="2400" dirty="0"/>
              <a:t>. It's a form of </a:t>
            </a:r>
            <a:r>
              <a:rPr lang="en-US" sz="2400" b="1" dirty="0"/>
              <a:t>low-pass filtering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808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2a763626f_0_6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Topics</a:t>
            </a:r>
            <a:endParaRPr/>
          </a:p>
        </p:txBody>
      </p:sp>
      <p:sp>
        <p:nvSpPr>
          <p:cNvPr id="196" name="Google Shape;196;g262a763626f_0_6"/>
          <p:cNvSpPr txBox="1"/>
          <p:nvPr/>
        </p:nvSpPr>
        <p:spPr>
          <a:xfrm>
            <a:off x="607574" y="6152944"/>
            <a:ext cx="856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Acknowledgement</a:t>
            </a:r>
            <a:r>
              <a:rPr lang="en-U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Slide Materials adopted from  - Intro to Computer Vision (Cornell Tech); Noah Snavely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62a763626f_0_6"/>
          <p:cNvSpPr txBox="1">
            <a:spLocks noGrp="1"/>
          </p:cNvSpPr>
          <p:nvPr>
            <p:ph type="body" idx="1"/>
          </p:nvPr>
        </p:nvSpPr>
        <p:spPr>
          <a:xfrm>
            <a:off x="1362075" y="2586450"/>
            <a:ext cx="101895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Image Histogram &amp; Histogram Equalization 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Basic Intensity Transformations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Image Smoothing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Color Images; Color spaces: RGB and HSV 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262a763626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A042-BF3F-54BA-4762-4EC3BAB6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70B3-BEE9-CE6F-71F4-E96CC117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Smoothing: Why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4748E9-0ADB-EA15-0524-00A0A1ADE2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28738-A4C9-D18A-0AC3-3B16C785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400" b="1" dirty="0"/>
              <a:t>Real-World Intuition:</a:t>
            </a:r>
          </a:p>
          <a:p>
            <a:pPr lvl="1"/>
            <a:r>
              <a:rPr lang="en-US" sz="1600" dirty="0"/>
              <a:t>Imagine a photo taken in low light—it often looks grainy (has noise).</a:t>
            </a:r>
          </a:p>
          <a:p>
            <a:pPr lvl="1"/>
            <a:r>
              <a:rPr lang="en-US" sz="1600" dirty="0"/>
              <a:t>Or a fingerprint image that needs to be pre-processed before feature extraction.</a:t>
            </a:r>
          </a:p>
          <a:p>
            <a:pPr lvl="1"/>
            <a:r>
              <a:rPr lang="en-US" sz="1600" dirty="0"/>
              <a:t>Before </a:t>
            </a:r>
            <a:r>
              <a:rPr lang="en-US" sz="1600" b="1" dirty="0"/>
              <a:t>edge detection</a:t>
            </a:r>
            <a:r>
              <a:rPr lang="en-US" sz="1600" dirty="0"/>
              <a:t>, </a:t>
            </a:r>
            <a:r>
              <a:rPr lang="en-US" sz="1600" b="1" dirty="0"/>
              <a:t>segmentation</a:t>
            </a:r>
            <a:r>
              <a:rPr lang="en-US" sz="1600" dirty="0"/>
              <a:t>, or </a:t>
            </a:r>
            <a:r>
              <a:rPr lang="en-US" sz="1600" b="1" dirty="0"/>
              <a:t>object detection</a:t>
            </a:r>
            <a:r>
              <a:rPr lang="en-US" sz="1600" dirty="0"/>
              <a:t>, we often apply smoothing to reduce irrelevant details.</a:t>
            </a:r>
          </a:p>
        </p:txBody>
      </p:sp>
    </p:spTree>
    <p:extLst>
      <p:ext uri="{BB962C8B-B14F-4D97-AF65-F5344CB8AC3E}">
        <p14:creationId xmlns:p14="http://schemas.microsoft.com/office/powerpoint/2010/main" val="2289306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63d97e1ce3_0_41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Spatial Filtering</a:t>
            </a:r>
            <a:endParaRPr/>
          </a:p>
        </p:txBody>
      </p:sp>
      <p:sp>
        <p:nvSpPr>
          <p:cNvPr id="559" name="Google Shape;559;g263d97e1ce3_0_4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560" name="Google Shape;560;g263d97e1ce3_0_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908" y="0"/>
            <a:ext cx="639009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263d97e1ce3_0_419"/>
          <p:cNvSpPr txBox="1"/>
          <p:nvPr/>
        </p:nvSpPr>
        <p:spPr>
          <a:xfrm>
            <a:off x="57000" y="2272500"/>
            <a:ext cx="6045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endParaRPr sz="2000" b="0" i="0" u="none" strike="noStrike" cap="none">
              <a:solidFill>
                <a:srgbClr val="833C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Origin of the image is at the top left, but the origin of the kernel is at its center. </a:t>
            </a:r>
            <a:endParaRPr sz="20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Placing the origin at the center of spatially symmetric kernels simpliﬁes writing expressions for linear ﬁltering.</a:t>
            </a:r>
            <a:endParaRPr sz="20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33C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833C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2000">
              <a:solidFill>
                <a:srgbClr val="833C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Correlation</a:t>
            </a:r>
            <a:endParaRPr sz="2000">
              <a:solidFill>
                <a:srgbClr val="833C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33C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263d97e1ce3_0_41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63d97e1ce3_0_44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Spatial Filtering</a:t>
            </a:r>
            <a:endParaRPr/>
          </a:p>
        </p:txBody>
      </p:sp>
      <p:sp>
        <p:nvSpPr>
          <p:cNvPr id="569" name="Google Shape;569;g263d97e1ce3_0_4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570" name="Google Shape;570;g263d97e1ce3_0_4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908" y="0"/>
            <a:ext cx="639009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63d97e1ce3_0_4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050" y="1745890"/>
            <a:ext cx="6220799" cy="75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63d97e1ce3_0_4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800" y="3478800"/>
            <a:ext cx="4027199" cy="6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63d97e1ce3_0_4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3425" y="5661175"/>
            <a:ext cx="1515510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63d97e1ce3_0_4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7251" y="6026275"/>
            <a:ext cx="1467851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63d97e1ce3_0_442"/>
          <p:cNvSpPr txBox="1"/>
          <p:nvPr/>
        </p:nvSpPr>
        <p:spPr>
          <a:xfrm>
            <a:off x="216000" y="5248200"/>
            <a:ext cx="6220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sng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endParaRPr sz="2300" b="0" i="0" u="sng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6" name="Google Shape;576;g263d97e1ce3_0_442"/>
          <p:cNvCxnSpPr/>
          <p:nvPr/>
        </p:nvCxnSpPr>
        <p:spPr>
          <a:xfrm flipH="1">
            <a:off x="2073600" y="2646000"/>
            <a:ext cx="572400" cy="680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7" name="Google Shape;577;g263d97e1ce3_0_442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3d97e1ce3_0_4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Spatial Filtering</a:t>
            </a:r>
            <a:endParaRPr/>
          </a:p>
        </p:txBody>
      </p:sp>
      <p:sp>
        <p:nvSpPr>
          <p:cNvPr id="584" name="Google Shape;584;g263d97e1ce3_0_4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585" name="Google Shape;585;g263d97e1ce3_0_431"/>
          <p:cNvSpPr txBox="1"/>
          <p:nvPr/>
        </p:nvSpPr>
        <p:spPr>
          <a:xfrm>
            <a:off x="399600" y="1515750"/>
            <a:ext cx="116748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spatial filter consists of (a) </a:t>
            </a:r>
            <a:r>
              <a:rPr lang="en-US" sz="2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neighborhood</a:t>
            </a: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and (b) </a:t>
            </a:r>
            <a:r>
              <a:rPr lang="en-US" sz="2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predefined operation</a:t>
            </a: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Linear spatial filtering of an image of size MxN with a filter of size mxn is given by the expression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6" name="Google Shape;586;g263d97e1ce3_0_4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400" y="4116000"/>
            <a:ext cx="5506800" cy="9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3d97e1ce3_0_45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Spatial Filtering</a:t>
            </a:r>
            <a:endParaRPr/>
          </a:p>
        </p:txBody>
      </p:sp>
      <p:sp>
        <p:nvSpPr>
          <p:cNvPr id="593" name="Google Shape;593;g263d97e1ce3_0_4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594" name="Google Shape;594;g263d97e1ce3_0_4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200" y="0"/>
            <a:ext cx="74391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63d97e1ce3_0_47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Spatial Filtering</a:t>
            </a:r>
            <a:endParaRPr/>
          </a:p>
        </p:txBody>
      </p:sp>
      <p:sp>
        <p:nvSpPr>
          <p:cNvPr id="601" name="Google Shape;601;g263d97e1ce3_0_4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602" name="Google Shape;602;g263d97e1ce3_0_4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4412" y="0"/>
            <a:ext cx="386758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63d97e1ce3_0_48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Smoothing Spatial Filters</a:t>
            </a:r>
            <a:endParaRPr/>
          </a:p>
        </p:txBody>
      </p:sp>
      <p:sp>
        <p:nvSpPr>
          <p:cNvPr id="609" name="Google Shape;609;g263d97e1ce3_0_4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610" name="Google Shape;610;g263d97e1ce3_0_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000" y="1371600"/>
            <a:ext cx="8563200" cy="36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263d97e1ce3_0_483"/>
          <p:cNvSpPr txBox="1"/>
          <p:nvPr/>
        </p:nvSpPr>
        <p:spPr>
          <a:xfrm>
            <a:off x="2730600" y="4714800"/>
            <a:ext cx="8046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Box kernel  								Gaussian kernel.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63d97e1ce3_0_49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Smoothing Spatial Filters</a:t>
            </a:r>
            <a:endParaRPr/>
          </a:p>
        </p:txBody>
      </p:sp>
      <p:sp>
        <p:nvSpPr>
          <p:cNvPr id="618" name="Google Shape;618;g263d97e1ce3_0_4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619" name="Google Shape;619;g263d97e1ce3_0_496"/>
          <p:cNvSpPr txBox="1"/>
          <p:nvPr/>
        </p:nvSpPr>
        <p:spPr>
          <a:xfrm>
            <a:off x="289800" y="2456650"/>
            <a:ext cx="42570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(a) Test pattern of size 1024 × 1024 pixels.</a:t>
            </a: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(b)-(d) Results of low pass ﬁltering</a:t>
            </a: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with box kernels </a:t>
            </a:r>
            <a:r>
              <a:rPr lang="en-US" sz="23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of sizes 3 × 3,</a:t>
            </a: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11 × 11, and 21 × 21, respectively.</a:t>
            </a: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g263d97e1ce3_0_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800" y="0"/>
            <a:ext cx="6308999" cy="627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63d97e1ce3_0_4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0850" y="5551725"/>
            <a:ext cx="11239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63d97e1ce3_0_50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Smoothing Spatial Filters</a:t>
            </a:r>
            <a:endParaRPr/>
          </a:p>
        </p:txBody>
      </p:sp>
      <p:sp>
        <p:nvSpPr>
          <p:cNvPr id="628" name="Google Shape;628;g263d97e1ce3_0_5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629" name="Google Shape;629;g263d97e1ce3_0_509"/>
          <p:cNvSpPr txBox="1"/>
          <p:nvPr/>
        </p:nvSpPr>
        <p:spPr>
          <a:xfrm>
            <a:off x="289800" y="2456650"/>
            <a:ext cx="42570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(a) Test pattern of size 1024 × 1024 pixels.</a:t>
            </a: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(b)-(d) Results of low pass ﬁltering</a:t>
            </a: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with box kernels </a:t>
            </a:r>
            <a:r>
              <a:rPr lang="en-US" sz="23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of sizes 3 × 3,</a:t>
            </a: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11 × 11, and 21 × 21, respectively.</a:t>
            </a: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g263d97e1ce3_0_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800" y="0"/>
            <a:ext cx="6308999" cy="627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63d97e1ce3_0_5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0850" y="5551725"/>
            <a:ext cx="11239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3a2335eb3_0_4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Box Filter </a:t>
            </a:r>
            <a:endParaRPr/>
          </a:p>
        </p:txBody>
      </p:sp>
      <p:sp>
        <p:nvSpPr>
          <p:cNvPr id="638" name="Google Shape;638;g273a2335eb3_0_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639" name="Google Shape;639;g273a2335eb3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900" y="1545326"/>
            <a:ext cx="8834130" cy="4658623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273a2335eb3_0_44"/>
          <p:cNvSpPr txBox="1"/>
          <p:nvPr/>
        </p:nvSpPr>
        <p:spPr>
          <a:xfrm>
            <a:off x="4994400" y="6356325"/>
            <a:ext cx="6000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Credits:First Principles of Computer Vision lecture series by Shree Nayar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9112-AA97-26D9-96A9-0A295253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 : What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5B4D4-A883-B830-3C7C-EB881D17F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87510-EEF6-93DE-62EB-04AF33E5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image histogram is a graph showing the </a:t>
            </a:r>
            <a:r>
              <a:rPr lang="en-US" b="1" dirty="0"/>
              <a:t>distribution of pixel intensities</a:t>
            </a:r>
            <a:r>
              <a:rPr lang="en-US" dirty="0"/>
              <a:t> in an image.</a:t>
            </a:r>
          </a:p>
          <a:p>
            <a:pPr lvl="1"/>
            <a:r>
              <a:rPr lang="en-US" b="1" dirty="0"/>
              <a:t>X-axis</a:t>
            </a:r>
            <a:r>
              <a:rPr lang="en-US" dirty="0"/>
              <a:t> → intensity values (0 to 255 for 8-bit grayscale)</a:t>
            </a:r>
          </a:p>
          <a:p>
            <a:pPr lvl="1"/>
            <a:r>
              <a:rPr lang="en-US" b="1" dirty="0"/>
              <a:t>Y-axis</a:t>
            </a:r>
            <a:r>
              <a:rPr lang="en-US" dirty="0"/>
              <a:t> → number of pixels having that intensity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79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73a2335eb3_0_5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Box Filter</a:t>
            </a:r>
            <a:endParaRPr/>
          </a:p>
        </p:txBody>
      </p:sp>
      <p:sp>
        <p:nvSpPr>
          <p:cNvPr id="647" name="Google Shape;647;g273a2335eb3_0_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648" name="Google Shape;648;g273a2335eb3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100" y="1834200"/>
            <a:ext cx="9098875" cy="38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273a2335eb3_0_52"/>
          <p:cNvSpPr txBox="1"/>
          <p:nvPr/>
        </p:nvSpPr>
        <p:spPr>
          <a:xfrm>
            <a:off x="4994400" y="6356325"/>
            <a:ext cx="6000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Credits:First Principles of Computer Vision lecture series by Shree Nayar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73a2335eb3_0_6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Box Filter</a:t>
            </a:r>
            <a:endParaRPr/>
          </a:p>
        </p:txBody>
      </p:sp>
      <p:sp>
        <p:nvSpPr>
          <p:cNvPr id="656" name="Google Shape;656;g273a2335eb3_0_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657" name="Google Shape;657;g273a2335eb3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00" y="1494700"/>
            <a:ext cx="9555302" cy="48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73a2335eb3_0_61"/>
          <p:cNvSpPr txBox="1"/>
          <p:nvPr/>
        </p:nvSpPr>
        <p:spPr>
          <a:xfrm>
            <a:off x="4994400" y="6356325"/>
            <a:ext cx="6000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Credits:First Principles of Computer Vision lecture series by Shree Nayar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73a2335eb3_0_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Smoothing with box filter</a:t>
            </a:r>
            <a:endParaRPr/>
          </a:p>
        </p:txBody>
      </p:sp>
      <p:sp>
        <p:nvSpPr>
          <p:cNvPr id="665" name="Google Shape;665;g273a2335eb3_0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666" name="Google Shape;666;g273a2335eb3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25" y="1838275"/>
            <a:ext cx="9048340" cy="444022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73a2335eb3_0_69"/>
          <p:cNvSpPr txBox="1"/>
          <p:nvPr/>
        </p:nvSpPr>
        <p:spPr>
          <a:xfrm>
            <a:off x="4994400" y="6356325"/>
            <a:ext cx="6000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Credits:First Principles of Computer Vision lecture series by Shree Nayar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73a2335eb3_0_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Fuzzy filter</a:t>
            </a:r>
            <a:endParaRPr/>
          </a:p>
        </p:txBody>
      </p:sp>
      <p:sp>
        <p:nvSpPr>
          <p:cNvPr id="674" name="Google Shape;674;g273a2335eb3_0_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675" name="Google Shape;675;g273a2335eb3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450" y="1833360"/>
            <a:ext cx="8518676" cy="430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273a2335eb3_0_78"/>
          <p:cNvSpPr txBox="1"/>
          <p:nvPr/>
        </p:nvSpPr>
        <p:spPr>
          <a:xfrm>
            <a:off x="4994400" y="6356325"/>
            <a:ext cx="6000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Credits:First Principles of Computer Vision lecture series by Shree Nayar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63d97e1ce3_0_46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Spatial Filtering</a:t>
            </a:r>
            <a:endParaRPr/>
          </a:p>
        </p:txBody>
      </p:sp>
      <p:sp>
        <p:nvSpPr>
          <p:cNvPr id="683" name="Google Shape;683;g263d97e1ce3_0_4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684" name="Google Shape;684;g263d97e1ce3_0_466"/>
          <p:cNvSpPr txBox="1"/>
          <p:nvPr/>
        </p:nvSpPr>
        <p:spPr>
          <a:xfrm>
            <a:off x="399600" y="1515750"/>
            <a:ext cx="116748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spatial filter consists of (a) </a:t>
            </a:r>
            <a:r>
              <a:rPr lang="en-US" sz="2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neighborhood</a:t>
            </a: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and (b) </a:t>
            </a:r>
            <a:r>
              <a:rPr lang="en-US" sz="2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predefined operation</a:t>
            </a: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Linear spatial filtering of an image of size MxN with a filter of size mxn is given by the expression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5" name="Google Shape;685;g263d97e1ce3_0_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400" y="4116000"/>
            <a:ext cx="5506800" cy="9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63d97e1ce3_0_51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Gaussian Filters</a:t>
            </a:r>
            <a:endParaRPr/>
          </a:p>
        </p:txBody>
      </p:sp>
      <p:sp>
        <p:nvSpPr>
          <p:cNvPr id="692" name="Google Shape;692;g263d97e1ce3_0_5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693" name="Google Shape;693;g263d97e1ce3_0_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575" y="2956075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263d97e1ce3_0_5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575" y="404012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263d97e1ce3_0_518"/>
          <p:cNvSpPr txBox="1"/>
          <p:nvPr/>
        </p:nvSpPr>
        <p:spPr>
          <a:xfrm>
            <a:off x="106200" y="1834675"/>
            <a:ext cx="6006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Let s and r be position of a cell in a filter w.r.t the origin;  r  represent the distance of the cell from the center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263d97e1ce3_0_518"/>
          <p:cNvSpPr txBox="1"/>
          <p:nvPr/>
        </p:nvSpPr>
        <p:spPr>
          <a:xfrm>
            <a:off x="106200" y="3511075"/>
            <a:ext cx="6849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Form of </a:t>
            </a:r>
            <a:r>
              <a:rPr lang="en-US" sz="2300" b="0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Gaussian kernels</a:t>
            </a: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is as below: 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7" name="Google Shape;697;g263d97e1ce3_0_5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5450" y="486001"/>
            <a:ext cx="6054151" cy="57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263d97e1ce3_0_518"/>
          <p:cNvSpPr txBox="1"/>
          <p:nvPr/>
        </p:nvSpPr>
        <p:spPr>
          <a:xfrm>
            <a:off x="6415200" y="6168025"/>
            <a:ext cx="56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Distances from the center for various sizes of square kernels.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63d97e1ce3_0_5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Gaussian Filters</a:t>
            </a:r>
            <a:endParaRPr/>
          </a:p>
        </p:txBody>
      </p:sp>
      <p:sp>
        <p:nvSpPr>
          <p:cNvPr id="705" name="Google Shape;705;g263d97e1ce3_0_5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706" name="Google Shape;706;g263d97e1ce3_0_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75" y="5091500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63d97e1ce3_0_5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375" y="578007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263d97e1ce3_0_540"/>
          <p:cNvSpPr txBox="1"/>
          <p:nvPr/>
        </p:nvSpPr>
        <p:spPr>
          <a:xfrm>
            <a:off x="3078000" y="4483225"/>
            <a:ext cx="534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Sampling a Gaussian function to obtain a discrete Gaussian kernel. The values shown are for K = 1 and 𝛔 = 1.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g263d97e1ce3_0_5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1000" y="1241726"/>
            <a:ext cx="8972204" cy="339377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63d97e1ce3_0_540"/>
          <p:cNvSpPr txBox="1"/>
          <p:nvPr/>
        </p:nvSpPr>
        <p:spPr>
          <a:xfrm>
            <a:off x="9525600" y="4536625"/>
            <a:ext cx="21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Resulting  3 × 3 kernel 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g263d97e1ce3_0_5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3989" y="5163049"/>
            <a:ext cx="4074023" cy="14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73a2335eb3_0_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smoothing</a:t>
            </a:r>
            <a:endParaRPr/>
          </a:p>
        </p:txBody>
      </p:sp>
      <p:sp>
        <p:nvSpPr>
          <p:cNvPr id="718" name="Google Shape;718;g273a2335eb3_0_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719" name="Google Shape;719;g273a2335eb3_0_96"/>
          <p:cNvPicPr preferRelativeResize="0"/>
          <p:nvPr/>
        </p:nvPicPr>
        <p:blipFill rotWithShape="1">
          <a:blip r:embed="rId3">
            <a:alphaModFix/>
          </a:blip>
          <a:srcRect l="3633" t="1700"/>
          <a:stretch/>
        </p:blipFill>
        <p:spPr>
          <a:xfrm>
            <a:off x="2204050" y="1971450"/>
            <a:ext cx="7553526" cy="44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63d97e1ce3_0_55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Gaussian Filters</a:t>
            </a:r>
            <a:endParaRPr/>
          </a:p>
        </p:txBody>
      </p:sp>
      <p:sp>
        <p:nvSpPr>
          <p:cNvPr id="726" name="Google Shape;726;g263d97e1ce3_0_5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727" name="Google Shape;727;g263d97e1ce3_0_555"/>
          <p:cNvSpPr txBox="1"/>
          <p:nvPr/>
        </p:nvSpPr>
        <p:spPr>
          <a:xfrm>
            <a:off x="702000" y="5519925"/>
            <a:ext cx="29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 test pattern of size 1024 × 1024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263d97e1ce3_0_555"/>
          <p:cNvSpPr txBox="1"/>
          <p:nvPr/>
        </p:nvSpPr>
        <p:spPr>
          <a:xfrm>
            <a:off x="4082400" y="5519925"/>
            <a:ext cx="401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lowpass ﬁltering the pattern with a Gaussian kernel of size 21 × 21, with 𝛔= 3.5, K=1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g263d97e1ce3_0_5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1887201" cy="3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263d97e1ce3_0_555"/>
          <p:cNvSpPr txBox="1"/>
          <p:nvPr/>
        </p:nvSpPr>
        <p:spPr>
          <a:xfrm>
            <a:off x="8044800" y="5519925"/>
            <a:ext cx="40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using a kernel of size 43 × 43, with 𝛔 = 7, K=1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3d97e1ce3_0_57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Gaussian Filters</a:t>
            </a:r>
            <a:endParaRPr/>
          </a:p>
        </p:txBody>
      </p:sp>
      <p:sp>
        <p:nvSpPr>
          <p:cNvPr id="737" name="Google Shape;737;g263d97e1ce3_0_5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738" name="Google Shape;738;g263d97e1ce3_0_573"/>
          <p:cNvSpPr txBox="1"/>
          <p:nvPr/>
        </p:nvSpPr>
        <p:spPr>
          <a:xfrm>
            <a:off x="626400" y="5519925"/>
            <a:ext cx="305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Gaussian kernels of size 43 × 43, with 𝛔 = 7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263d97e1ce3_0_573"/>
          <p:cNvSpPr txBox="1"/>
          <p:nvPr/>
        </p:nvSpPr>
        <p:spPr>
          <a:xfrm>
            <a:off x="4082400" y="5519925"/>
            <a:ext cx="40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Kernel of 85 × 85, with 𝛔 = 7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63d97e1ce3_0_573"/>
          <p:cNvSpPr txBox="1"/>
          <p:nvPr/>
        </p:nvSpPr>
        <p:spPr>
          <a:xfrm>
            <a:off x="8044800" y="5519925"/>
            <a:ext cx="40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Difference image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g263d97e1ce3_0_5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1431405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3d97e1ce3_0_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Image Histogram</a:t>
            </a:r>
            <a:endParaRPr/>
          </a:p>
        </p:txBody>
      </p:sp>
      <p:sp>
        <p:nvSpPr>
          <p:cNvPr id="388" name="Google Shape;388;g263d97e1ce3_0_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89" name="Google Shape;389;g263d97e1ce3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40526"/>
            <a:ext cx="9408713" cy="4658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63d97e1ce3_0_13"/>
          <p:cNvSpPr txBox="1"/>
          <p:nvPr/>
        </p:nvSpPr>
        <p:spPr>
          <a:xfrm>
            <a:off x="838200" y="6041075"/>
            <a:ext cx="1090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Histogram shape is related to image appearance ; </a:t>
            </a:r>
            <a:endParaRPr sz="2200" b="0" i="0" u="none" strike="noStrike" cap="none" baseline="-25000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3d97e1ce3_0_58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Gaussian Filters - Example Usage</a:t>
            </a:r>
            <a:endParaRPr/>
          </a:p>
        </p:txBody>
      </p:sp>
      <p:sp>
        <p:nvSpPr>
          <p:cNvPr id="748" name="Google Shape;748;g263d97e1ce3_0_5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749" name="Google Shape;749;g263d97e1ce3_0_588"/>
          <p:cNvSpPr txBox="1"/>
          <p:nvPr/>
        </p:nvSpPr>
        <p:spPr>
          <a:xfrm>
            <a:off x="540000" y="5412075"/>
            <a:ext cx="305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 2566 × 2758 Hubble Telescope image of the Hickson Compact Group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63d97e1ce3_0_588"/>
          <p:cNvSpPr txBox="1"/>
          <p:nvPr/>
        </p:nvSpPr>
        <p:spPr>
          <a:xfrm>
            <a:off x="4087200" y="5336925"/>
            <a:ext cx="401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lowpass ﬁltering with a Gaussian kernel.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63d97e1ce3_0_588"/>
          <p:cNvSpPr txBox="1"/>
          <p:nvPr/>
        </p:nvSpPr>
        <p:spPr>
          <a:xfrm>
            <a:off x="8104800" y="5367525"/>
            <a:ext cx="40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thresholding the ﬁltered image (intensities were scaled to the range [0, 1])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g263d97e1ce3_0_5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1474923" cy="382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3d97e1ce3_0_60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Gaussian Filters - Example Usage</a:t>
            </a:r>
            <a:endParaRPr/>
          </a:p>
        </p:txBody>
      </p:sp>
      <p:sp>
        <p:nvSpPr>
          <p:cNvPr id="759" name="Google Shape;759;g263d97e1ce3_0_6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760" name="Google Shape;760;g263d97e1ce3_0_603"/>
          <p:cNvSpPr txBox="1"/>
          <p:nvPr/>
        </p:nvSpPr>
        <p:spPr>
          <a:xfrm>
            <a:off x="540000" y="5412075"/>
            <a:ext cx="305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Image shaded by a shading pattern oriented in the −45° directio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263d97e1ce3_0_603"/>
          <p:cNvSpPr txBox="1"/>
          <p:nvPr/>
        </p:nvSpPr>
        <p:spPr>
          <a:xfrm>
            <a:off x="4087200" y="5336925"/>
            <a:ext cx="401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Estimate of the shading patterns obtained using lowpass ﬁltering.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263d97e1ce3_0_603"/>
          <p:cNvSpPr txBox="1"/>
          <p:nvPr/>
        </p:nvSpPr>
        <p:spPr>
          <a:xfrm>
            <a:off x="8104800" y="5367525"/>
            <a:ext cx="401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dividing (a) by (b). (See Section 9.8 for a morphological approach to shading correction).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g263d97e1ce3_0_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974336" cy="36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7327da8603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Images</a:t>
            </a:r>
            <a:endParaRPr/>
          </a:p>
        </p:txBody>
      </p:sp>
      <p:sp>
        <p:nvSpPr>
          <p:cNvPr id="770" name="Google Shape;770;g27327da8603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771" name="Google Shape;771;g27327da8603_0_0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Light is an electromagnetic wave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g27327da86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2503"/>
            <a:ext cx="12192000" cy="408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7327da8603_0_1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Wavelength spectrum visible to humans</a:t>
            </a:r>
            <a:endParaRPr/>
          </a:p>
        </p:txBody>
      </p:sp>
      <p:sp>
        <p:nvSpPr>
          <p:cNvPr id="779" name="Google Shape;779;g27327da860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780" name="Google Shape;780;g27327da860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850" y="1632851"/>
            <a:ext cx="10449951" cy="267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27327da8603_0_10"/>
          <p:cNvSpPr txBox="1"/>
          <p:nvPr/>
        </p:nvSpPr>
        <p:spPr>
          <a:xfrm>
            <a:off x="549750" y="4311675"/>
            <a:ext cx="11181600" cy="24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its wavelength is comprised between 400 and 700 nm (visible spectrum), the wave can be detected by the human eye and is called 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monochromatic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light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Visible colors with the wavelengths shown in Figure 2.24 are called spectral colors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7327da8603_0_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Observation of Color</a:t>
            </a:r>
            <a:endParaRPr/>
          </a:p>
        </p:txBody>
      </p:sp>
      <p:sp>
        <p:nvSpPr>
          <p:cNvPr id="788" name="Google Shape;788;g27327da8603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789" name="Google Shape;789;g27327da8603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450" y="1159976"/>
            <a:ext cx="10261100" cy="29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27327da8603_0_22"/>
          <p:cNvSpPr txBox="1"/>
          <p:nvPr/>
        </p:nvSpPr>
        <p:spPr>
          <a:xfrm>
            <a:off x="903900" y="3943625"/>
            <a:ext cx="10678500" cy="27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000FF"/>
                </a:solidFill>
              </a:rPr>
              <a:t>Light </a:t>
            </a:r>
            <a:r>
              <a:rPr lang="en-US" sz="2400">
                <a:solidFill>
                  <a:schemeClr val="dk1"/>
                </a:solidFill>
              </a:rPr>
              <a:t>is fundamental for</a:t>
            </a:r>
            <a:r>
              <a:rPr lang="en-US" sz="2400" i="1">
                <a:solidFill>
                  <a:srgbClr val="C0C0C0"/>
                </a:solidFill>
              </a:rPr>
              <a:t> </a:t>
            </a:r>
            <a:r>
              <a:rPr lang="en-US" sz="2400" i="1">
                <a:solidFill>
                  <a:srgbClr val="0000FF"/>
                </a:solidFill>
              </a:rPr>
              <a:t>color vision</a:t>
            </a:r>
            <a:endParaRPr sz="2400" i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Unless there is a source of light, there is nothing to see!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What do we see?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We do not see objects</a:t>
            </a:r>
            <a:r>
              <a:rPr lang="en-US" sz="2400" i="1">
                <a:solidFill>
                  <a:schemeClr val="dk1"/>
                </a:solidFill>
              </a:rPr>
              <a:t>, </a:t>
            </a:r>
            <a:r>
              <a:rPr lang="en-US" sz="2400">
                <a:solidFill>
                  <a:schemeClr val="dk1"/>
                </a:solidFill>
              </a:rPr>
              <a:t>but the light that has been </a:t>
            </a:r>
            <a:r>
              <a:rPr lang="en-US" sz="2400" i="1">
                <a:solidFill>
                  <a:srgbClr val="FF0000"/>
                </a:solidFill>
              </a:rPr>
              <a:t>reflected  by </a:t>
            </a:r>
            <a:r>
              <a:rPr lang="en-US" sz="2400">
                <a:solidFill>
                  <a:schemeClr val="dk1"/>
                </a:solidFill>
              </a:rPr>
              <a:t>or</a:t>
            </a:r>
            <a:r>
              <a:rPr lang="en-US" sz="2400" i="1">
                <a:solidFill>
                  <a:srgbClr val="C0C0C0"/>
                </a:solidFill>
              </a:rPr>
              <a:t>  </a:t>
            </a:r>
            <a:r>
              <a:rPr lang="en-US" sz="2400" i="1">
                <a:solidFill>
                  <a:srgbClr val="FF0000"/>
                </a:solidFill>
              </a:rPr>
              <a:t>transmitted  through </a:t>
            </a:r>
            <a:r>
              <a:rPr lang="en-US" sz="2400">
                <a:solidFill>
                  <a:schemeClr val="dk1"/>
                </a:solidFill>
              </a:rPr>
              <a:t>the objects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7327da8603_2_19"/>
          <p:cNvSpPr txBox="1"/>
          <p:nvPr/>
        </p:nvSpPr>
        <p:spPr>
          <a:xfrm>
            <a:off x="508000" y="1828800"/>
            <a:ext cx="1097280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It is an attribute of objects (like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texture, shape, smoothness,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etc.)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It depends on: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1) spectral characteristics of the</a:t>
            </a:r>
            <a:r>
              <a:rPr lang="en-US" sz="2400" b="0" i="1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1" u="none" strike="noStrike" cap="none">
                <a:solidFill>
                  <a:srgbClr val="3737CC"/>
                </a:solidFill>
                <a:latin typeface="TimesNewRoman"/>
                <a:ea typeface="TimesNewRoman"/>
                <a:cs typeface="TimesNewRoman"/>
                <a:sym typeface="TimesNewRoman"/>
              </a:rPr>
              <a:t>light source(s)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(e.g., sunlight)  illuminating the objects (relative spectral power distribution(s)</a:t>
            </a:r>
            <a:r>
              <a:rPr lang="en-US" sz="2400" b="0" i="0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SPD)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2) spectral properties of</a:t>
            </a:r>
            <a:r>
              <a:rPr lang="en-US" sz="2400" b="0" i="1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1" u="none" strike="noStrike" cap="none">
                <a:solidFill>
                  <a:srgbClr val="3737CC"/>
                </a:solidFill>
                <a:latin typeface="TimesNewRoman"/>
                <a:ea typeface="TimesNewRoman"/>
                <a:cs typeface="TimesNewRoman"/>
                <a:sym typeface="TimesNewRoman"/>
              </a:rPr>
              <a:t>objects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</a:t>
            </a:r>
            <a:r>
              <a:rPr lang="en-US" sz="2400" b="0" i="1" u="none" strike="noStrike" cap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reflectance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3) spectral characteristics of the</a:t>
            </a:r>
            <a:r>
              <a:rPr lang="en-US" sz="2400" b="0" i="1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1" u="none" strike="noStrike" cap="none">
                <a:solidFill>
                  <a:srgbClr val="3737CC"/>
                </a:solidFill>
                <a:latin typeface="TimesNewRoman"/>
                <a:ea typeface="TimesNewRoman"/>
                <a:cs typeface="TimesNewRoman"/>
                <a:sym typeface="TimesNewRoman"/>
              </a:rPr>
              <a:t>sensors</a:t>
            </a:r>
            <a:r>
              <a:rPr lang="en-US" sz="2400" b="0" i="0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of the</a:t>
            </a:r>
            <a:r>
              <a:rPr lang="en-US" sz="2400" b="0" i="1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1" u="none" strike="noStrike" cap="none">
                <a:solidFill>
                  <a:srgbClr val="3737CC"/>
                </a:solidFill>
                <a:latin typeface="TimesNewRoman"/>
                <a:ea typeface="TimesNewRoman"/>
                <a:cs typeface="TimesNewRoman"/>
                <a:sym typeface="TimesNewRoman"/>
              </a:rPr>
              <a:t>imaging device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(e.g., the human eye or a digital camera)</a:t>
            </a:r>
            <a:endParaRPr/>
          </a:p>
        </p:txBody>
      </p:sp>
      <p:sp>
        <p:nvSpPr>
          <p:cNvPr id="796" name="Google Shape;796;g27327da8603_2_19"/>
          <p:cNvSpPr txBox="1"/>
          <p:nvPr/>
        </p:nvSpPr>
        <p:spPr>
          <a:xfrm>
            <a:off x="4368800" y="762000"/>
            <a:ext cx="300566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color?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327da8603_2_24"/>
          <p:cNvSpPr txBox="1"/>
          <p:nvPr/>
        </p:nvSpPr>
        <p:spPr>
          <a:xfrm>
            <a:off x="1015950" y="1393125"/>
            <a:ext cx="101601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Due to the different absorption curves of the cones, colors are seen as variable combinations of the so-called primary colors: </a:t>
            </a:r>
            <a:r>
              <a:rPr lang="en-US" sz="2400" b="0" i="1" u="none" strike="noStrike" cap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red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</a:t>
            </a:r>
            <a:r>
              <a:rPr lang="en-US" sz="2400" b="0" i="1" u="none" strike="noStrike" cap="none">
                <a:solidFill>
                  <a:srgbClr val="01FF00"/>
                </a:solidFill>
                <a:latin typeface="TimesNewRoman"/>
                <a:ea typeface="TimesNewRoman"/>
                <a:cs typeface="TimesNewRoman"/>
                <a:sym typeface="TimesNewRoman"/>
              </a:rPr>
              <a:t>green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and </a:t>
            </a:r>
            <a:r>
              <a:rPr lang="en-US" sz="2400" b="0" i="1" u="none" strike="noStrike" cap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blue</a:t>
            </a:r>
            <a:endParaRPr sz="2400" b="0" i="1" u="none" strike="noStrike" cap="none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endParaRPr sz="2400" i="1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Their wavelengths were standardized by the CIE (International Commission on Illumination) in 1931: </a:t>
            </a:r>
            <a:r>
              <a:rPr lang="en-US" sz="2400" b="0" i="1" u="none" strike="noStrike" cap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red</a:t>
            </a:r>
            <a:r>
              <a:rPr lang="en-US" sz="2400" b="0" i="0" u="none" strike="noStrike" cap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=700 nm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</a:t>
            </a:r>
            <a:r>
              <a:rPr lang="en-US" sz="2400" b="0" i="1" u="none" strike="noStrike" cap="none">
                <a:solidFill>
                  <a:srgbClr val="01FF00"/>
                </a:solidFill>
                <a:latin typeface="TimesNewRoman"/>
                <a:ea typeface="TimesNewRoman"/>
                <a:cs typeface="TimesNewRoman"/>
                <a:sym typeface="TimesNewRoman"/>
              </a:rPr>
              <a:t>green</a:t>
            </a:r>
            <a:r>
              <a:rPr lang="en-US" sz="2400" b="0" i="0" u="none" strike="noStrike" cap="none">
                <a:solidFill>
                  <a:srgbClr val="01FF00"/>
                </a:solidFill>
                <a:latin typeface="TimesNewRoman"/>
                <a:ea typeface="TimesNewRoman"/>
                <a:cs typeface="TimesNewRoman"/>
                <a:sym typeface="TimesNewRoman"/>
              </a:rPr>
              <a:t>=546.1 nm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and </a:t>
            </a:r>
            <a:r>
              <a:rPr lang="en-US" sz="2400" b="0" i="1" u="none" strike="noStrike" cap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blue</a:t>
            </a:r>
            <a:r>
              <a:rPr lang="en-US" sz="2400" b="0" i="0" u="none" strike="noStrike" cap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=435.8 nm</a:t>
            </a:r>
            <a:endParaRPr sz="2400" b="0" i="0" u="none" strike="noStrike" cap="none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endParaRPr sz="2400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 primary colors can be added to produce the</a:t>
            </a:r>
            <a:r>
              <a:rPr lang="en-US" sz="2400" b="0" i="0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secondary colors of light,</a:t>
            </a:r>
            <a:r>
              <a:rPr lang="en-US" sz="2400" b="0" i="1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 </a:t>
            </a:r>
            <a:r>
              <a:rPr lang="en-US" sz="2400" b="0" i="1" u="none" strike="noStrike" cap="none">
                <a:solidFill>
                  <a:srgbClr val="FF379A"/>
                </a:solidFill>
                <a:latin typeface="TimesNewRoman"/>
                <a:ea typeface="TimesNewRoman"/>
                <a:cs typeface="TimesNewRoman"/>
                <a:sym typeface="TimesNewRoman"/>
              </a:rPr>
              <a:t>magenta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(R+B),  </a:t>
            </a:r>
            <a:r>
              <a:rPr lang="en-US" sz="2400" b="0" i="1" u="none" strike="noStrike" cap="none">
                <a:solidFill>
                  <a:srgbClr val="01FF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cyan</a:t>
            </a:r>
            <a:r>
              <a:rPr lang="en-US" sz="2400" b="0" i="0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(G+B), and</a:t>
            </a:r>
            <a:r>
              <a:rPr lang="en-US" sz="2400" b="0" i="1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1" u="none" strike="noStrike" cap="none">
                <a:solidFill>
                  <a:srgbClr val="FFFF00"/>
                </a:solidFill>
                <a:latin typeface="TimesNewRoman"/>
                <a:ea typeface="TimesNewRoman"/>
                <a:cs typeface="TimesNewRoman"/>
                <a:sym typeface="TimesNewRoman"/>
              </a:rPr>
              <a:t>yellow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(R+G)</a:t>
            </a:r>
            <a:endParaRPr/>
          </a:p>
        </p:txBody>
      </p:sp>
      <p:sp>
        <p:nvSpPr>
          <p:cNvPr id="802" name="Google Shape;802;g27327da8603_2_24"/>
          <p:cNvSpPr txBox="1"/>
          <p:nvPr/>
        </p:nvSpPr>
        <p:spPr>
          <a:xfrm>
            <a:off x="2921150" y="432150"/>
            <a:ext cx="644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Primary and Secondary Colors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7327da8603_2_29"/>
          <p:cNvSpPr txBox="1"/>
          <p:nvPr/>
        </p:nvSpPr>
        <p:spPr>
          <a:xfrm>
            <a:off x="1422400" y="1284287"/>
            <a:ext cx="95505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How to specify a color?</a:t>
            </a:r>
            <a:endParaRPr/>
          </a:p>
          <a:p>
            <a:pPr marL="45720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set of coordinates in a color space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Several </a:t>
            </a:r>
            <a:r>
              <a:rPr lang="en-US" sz="2400" b="0" i="1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Color spaces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Relation to the task/perception</a:t>
            </a:r>
            <a:endParaRPr/>
          </a:p>
          <a:p>
            <a:pPr marL="45720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blue for </a:t>
            </a: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cold</a:t>
            </a: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water</a:t>
            </a:r>
            <a:endParaRPr/>
          </a:p>
        </p:txBody>
      </p:sp>
      <p:sp>
        <p:nvSpPr>
          <p:cNvPr id="808" name="Google Shape;808;g27327da8603_2_29"/>
          <p:cNvSpPr txBox="1"/>
          <p:nvPr/>
        </p:nvSpPr>
        <p:spPr>
          <a:xfrm>
            <a:off x="1854250" y="559075"/>
            <a:ext cx="643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Colors in computer graphics and vision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7327da8603_2_33"/>
          <p:cNvSpPr txBox="1"/>
          <p:nvPr/>
        </p:nvSpPr>
        <p:spPr>
          <a:xfrm>
            <a:off x="93175" y="1844950"/>
            <a:ext cx="119829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 purpose of a </a:t>
            </a:r>
            <a:r>
              <a:rPr lang="en-US" sz="2400" b="0" i="1" u="none" strike="noStrike" cap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color model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(or </a:t>
            </a:r>
            <a:r>
              <a:rPr lang="en-US" sz="2400" b="0" i="1" u="none" strike="noStrike" cap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color space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or </a:t>
            </a:r>
            <a:r>
              <a:rPr lang="en-US" sz="2400" b="0" i="1" u="none" strike="noStrike" cap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color system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) is to facilitate the specification of colors in some standard way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A color model provides a</a:t>
            </a:r>
            <a:r>
              <a:rPr lang="en-US" sz="2400" b="0" i="1" u="none" strike="noStrike" cap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1" u="none" strike="noStrike" cap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coordinate system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and a </a:t>
            </a:r>
            <a:r>
              <a:rPr lang="en-US" sz="2400" b="0" i="1" u="none" strike="noStrike" cap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subspace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in it where each color is represented by a single point </a:t>
            </a:r>
            <a:endParaRPr/>
          </a:p>
        </p:txBody>
      </p:sp>
      <p:sp>
        <p:nvSpPr>
          <p:cNvPr id="814" name="Google Shape;814;g27327da8603_2_33"/>
          <p:cNvSpPr txBox="1"/>
          <p:nvPr/>
        </p:nvSpPr>
        <p:spPr>
          <a:xfrm>
            <a:off x="3149600" y="1066800"/>
            <a:ext cx="286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Color Models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15" name="Google Shape;815;g27327da8603_2_33"/>
          <p:cNvSpPr txBox="1"/>
          <p:nvPr/>
        </p:nvSpPr>
        <p:spPr>
          <a:xfrm>
            <a:off x="93175" y="4975775"/>
            <a:ext cx="783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Interactive platform:  https://chromatone.center/theory/color/models/</a:t>
            </a:r>
            <a:endParaRPr sz="2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7327da8603_2_38"/>
          <p:cNvSpPr txBox="1"/>
          <p:nvPr/>
        </p:nvSpPr>
        <p:spPr>
          <a:xfrm>
            <a:off x="206575" y="1407475"/>
            <a:ext cx="95958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Device based color spaces: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color spaces based on the internal of the</a:t>
            </a:r>
            <a:r>
              <a:rPr lang="en-US"/>
              <a:t> </a:t>
            </a: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device: </a:t>
            </a:r>
            <a:endParaRPr sz="2400" b="0" i="0" u="none" strike="noStrike" cap="non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RGB, CMYK, YCbCr</a:t>
            </a:r>
            <a:endParaRPr sz="2400" b="0" i="0" u="none" strike="noStrike" cap="non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Perception based color spaces: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color spaces made for interaction: HSV</a:t>
            </a:r>
            <a:endParaRPr sz="2400" b="0" i="0" u="none" strike="noStrike" cap="non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Conversion between them?</a:t>
            </a:r>
            <a:endParaRPr/>
          </a:p>
        </p:txBody>
      </p:sp>
      <p:sp>
        <p:nvSpPr>
          <p:cNvPr id="821" name="Google Shape;821;g27327da8603_2_38"/>
          <p:cNvSpPr txBox="1"/>
          <p:nvPr/>
        </p:nvSpPr>
        <p:spPr>
          <a:xfrm>
            <a:off x="4248975" y="1079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Color spaces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5BA3-D8C5-3128-9C29-12112022F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8C9D-5786-9DFE-CC28-780E55CC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Histogram : Why Important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6CB87-74FF-D34C-2A2D-485A10799F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03BA7-2B5E-5DB2-77BA-13344F1CF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200" dirty="0"/>
              <a:t>It helps us: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Understand brightness/contrast of the image.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Detect whether the image is too dark (left-skewed), too bright (right-skewed), or low-contrast (narrow range).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Decide if enhancement (e.g., equalization) is needed.</a:t>
            </a:r>
          </a:p>
          <a:p>
            <a:r>
              <a:rPr lang="en-US" sz="2200" b="1" dirty="0"/>
              <a:t>📷 Real-world Analogy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Think of an image like a room of people and histogram as a bar chart of their heights.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If everyone is of similar height (flat histogram), it lacks contrast—like an image with dull tones.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If people range from short to tall (spread histogram), it's rich in variety—like a high-contrast image.</a:t>
            </a:r>
          </a:p>
          <a:p>
            <a:pPr lvl="1"/>
            <a:endParaRPr lang="en-US" sz="2200" dirty="0">
              <a:solidFill>
                <a:schemeClr val="dk1"/>
              </a:solidFill>
            </a:endParaRPr>
          </a:p>
          <a:p>
            <a:pPr lvl="1"/>
            <a:endParaRPr lang="en-US"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12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327da8603_2_42"/>
          <p:cNvSpPr txBox="1"/>
          <p:nvPr/>
        </p:nvSpPr>
        <p:spPr>
          <a:xfrm>
            <a:off x="455150" y="1759025"/>
            <a:ext cx="88392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Most commonly known color space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used (internally) in every monitor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additive</a:t>
            </a:r>
            <a:endParaRPr/>
          </a:p>
        </p:txBody>
      </p:sp>
      <p:pic>
        <p:nvPicPr>
          <p:cNvPr id="827" name="Google Shape;827;g27327da8603_2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200" y="3429000"/>
            <a:ext cx="300037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7327da8603_2_42"/>
          <p:cNvSpPr txBox="1"/>
          <p:nvPr/>
        </p:nvSpPr>
        <p:spPr>
          <a:xfrm>
            <a:off x="4221025" y="559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Red-Green-Blue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g27327da8603_2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371600"/>
            <a:ext cx="87153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g27327da8603_2_47"/>
          <p:cNvSpPr txBox="1"/>
          <p:nvPr/>
        </p:nvSpPr>
        <p:spPr>
          <a:xfrm>
            <a:off x="1727200" y="4953000"/>
            <a:ext cx="9281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If R,G, and B are represented with 8 bits (24-bit RGB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image), the total number of colors is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(2^8 )^3=16,777,216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5" name="Google Shape;835;g27327da8603_2_47"/>
          <p:cNvSpPr txBox="1"/>
          <p:nvPr/>
        </p:nvSpPr>
        <p:spPr>
          <a:xfrm>
            <a:off x="2199025" y="55925"/>
            <a:ext cx="765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Red-Green-Blue </a:t>
            </a: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The RGB Color Model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327da8603_2_52"/>
          <p:cNvSpPr txBox="1"/>
          <p:nvPr/>
        </p:nvSpPr>
        <p:spPr>
          <a:xfrm>
            <a:off x="1422400" y="762000"/>
            <a:ext cx="60960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Cyan-Magenta-Yellow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Used internally in color printers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Subtractive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Complementary to RGB: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•C=1-R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•M=1-G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•Y=1-B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Also CMYK (blacK)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mostly for printer use</a:t>
            </a:r>
            <a:endParaRPr/>
          </a:p>
        </p:txBody>
      </p:sp>
      <p:pic>
        <p:nvPicPr>
          <p:cNvPr id="841" name="Google Shape;841;g27327da8603_2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4800" y="2590800"/>
            <a:ext cx="18859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7327da8603_2_57"/>
          <p:cNvSpPr txBox="1"/>
          <p:nvPr/>
        </p:nvSpPr>
        <p:spPr>
          <a:xfrm>
            <a:off x="1625600" y="1101725"/>
            <a:ext cx="99567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CMYK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K is for blacK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Save on color inks, by using black ink preferably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K = min(C,M,Y)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 = C-K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M = M-K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Y = Y-K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g27327da8603_2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9100" y="2581275"/>
            <a:ext cx="47053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27327da8603_2_61"/>
          <p:cNvSpPr txBox="1"/>
          <p:nvPr/>
        </p:nvSpPr>
        <p:spPr>
          <a:xfrm>
            <a:off x="4064000" y="990600"/>
            <a:ext cx="361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The RGB color cube</a:t>
            </a:r>
            <a:endParaRPr b="1"/>
          </a:p>
        </p:txBody>
      </p:sp>
      <p:sp>
        <p:nvSpPr>
          <p:cNvPr id="853" name="Google Shape;853;g27327da8603_2_61"/>
          <p:cNvSpPr txBox="1"/>
          <p:nvPr/>
        </p:nvSpPr>
        <p:spPr>
          <a:xfrm>
            <a:off x="1938225" y="1816688"/>
            <a:ext cx="72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https://chromatone.center/theory/color/models/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327da8603_2_66"/>
          <p:cNvSpPr txBox="1"/>
          <p:nvPr/>
        </p:nvSpPr>
        <p:spPr>
          <a:xfrm>
            <a:off x="307850" y="1287725"/>
            <a:ext cx="115167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endParaRPr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RGB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</a:t>
            </a:r>
            <a:r>
              <a:rPr lang="en-US" sz="2400" b="0" i="0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CMY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and the like are </a:t>
            </a:r>
            <a:r>
              <a:rPr lang="en-US" sz="2400" b="0" i="1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hardware-oriented color spaces</a:t>
            </a:r>
            <a:r>
              <a:rPr lang="en-US" sz="2400" i="1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endParaRPr sz="2400" i="1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(suited for image</a:t>
            </a:r>
            <a:r>
              <a:rPr lang="en-US" sz="2400" b="0" i="0" u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acquisition and display)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 </a:t>
            </a:r>
            <a:r>
              <a:rPr lang="en-US" sz="2400" b="0" i="0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HSI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(Hue, Saturation, Intensity) is a </a:t>
            </a:r>
            <a:r>
              <a:rPr lang="en-US" sz="2400" b="0" i="1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perceptive color space </a:t>
            </a:r>
            <a:endParaRPr sz="2400" b="0" i="1" u="none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(suited for image description and interpretation)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It allows the decoupling of chromatic signals (H+S) from the intensity signal (I)</a:t>
            </a:r>
            <a:endParaRPr/>
          </a:p>
        </p:txBody>
      </p:sp>
      <p:sp>
        <p:nvSpPr>
          <p:cNvPr id="859" name="Google Shape;859;g27327da8603_2_66"/>
          <p:cNvSpPr txBox="1"/>
          <p:nvPr/>
        </p:nvSpPr>
        <p:spPr>
          <a:xfrm>
            <a:off x="2683575" y="475225"/>
            <a:ext cx="573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HSI Color Model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7327da8603_2_70"/>
          <p:cNvSpPr txBox="1"/>
          <p:nvPr/>
        </p:nvSpPr>
        <p:spPr>
          <a:xfrm>
            <a:off x="609600" y="1828800"/>
            <a:ext cx="10668000" cy="429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NewRoman"/>
              <a:buNone/>
            </a:pPr>
            <a:r>
              <a:rPr lang="en-US" sz="2400" b="0" i="1" u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Brightness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is a synonym of intensity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NewRoman"/>
              <a:buNone/>
            </a:pPr>
            <a:r>
              <a:rPr lang="en-US" sz="2400" b="0" i="1" u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Hue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represents the impression related to the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dominant wavelength of the color stimulus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NewRoman"/>
              <a:buNone/>
            </a:pPr>
            <a:r>
              <a:rPr lang="en-US" sz="2400" b="0" i="1" u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Saturation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expresses the relative color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purity (amount of white light in the color)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Hue and Saturation taken together are called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 </a:t>
            </a:r>
            <a:r>
              <a:rPr lang="en-US" sz="2400" b="0" i="1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chromaticity coordinates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(polar system)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Matlab conversion function: rgb2hsv</a:t>
            </a:r>
            <a:endParaRPr/>
          </a:p>
        </p:txBody>
      </p:sp>
      <p:sp>
        <p:nvSpPr>
          <p:cNvPr id="865" name="Google Shape;865;g27327da8603_2_70"/>
          <p:cNvSpPr txBox="1"/>
          <p:nvPr/>
        </p:nvSpPr>
        <p:spPr>
          <a:xfrm>
            <a:off x="812800" y="990600"/>
            <a:ext cx="762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r>
              <a:rPr lang="en-US" sz="2400" b="0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Brightness, Hue, and Saturation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g27327da8603_2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1081087"/>
            <a:ext cx="5600700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27327da8603_2_75"/>
          <p:cNvSpPr txBox="1"/>
          <p:nvPr/>
        </p:nvSpPr>
        <p:spPr>
          <a:xfrm>
            <a:off x="3352800" y="533400"/>
            <a:ext cx="47349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r>
              <a:rPr lang="en-US" sz="2400" b="0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Two HSI Color Models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g27327da8603_2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9600" y="1052512"/>
            <a:ext cx="44196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27327da8603_2_80"/>
          <p:cNvSpPr txBox="1"/>
          <p:nvPr/>
        </p:nvSpPr>
        <p:spPr>
          <a:xfrm>
            <a:off x="1117600" y="533400"/>
            <a:ext cx="975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r>
              <a:rPr lang="en-US" sz="2400" b="0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Example Comparison: CMYK, RGB, and HSI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7327da8603_2_85"/>
          <p:cNvSpPr txBox="1"/>
          <p:nvPr/>
        </p:nvSpPr>
        <p:spPr>
          <a:xfrm>
            <a:off x="1828800" y="1284287"/>
            <a:ext cx="8432800" cy="429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Class Y</a:t>
            </a: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color spaces – similar to HSI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YIQ, YUV, YCbCr…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Used in television sets and videos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Y is luminance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I and Q is chromaticity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BW television sets display only 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Color TV sets convert to RGB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YUV=PAL, YIQ=NTSC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D4FC-3738-3287-298C-D2C20C69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7486-D6EB-D768-3904-35D1CDD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Histogram : Normalized Vs. Un-Normalized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A8390-7361-075F-43CC-AF601157FC8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0EC005-FAE2-E04B-E686-32D86C67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1" y="1214953"/>
            <a:ext cx="5099957" cy="5643047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13CE64-6C3A-B565-7750-BA42A1771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19123"/>
              </p:ext>
            </p:extLst>
          </p:nvPr>
        </p:nvGraphicFramePr>
        <p:xfrm>
          <a:off x="5696607" y="1825652"/>
          <a:ext cx="6214242" cy="1219200"/>
        </p:xfrm>
        <a:graphic>
          <a:graphicData uri="http://schemas.openxmlformats.org/drawingml/2006/table">
            <a:tbl>
              <a:tblPr/>
              <a:tblGrid>
                <a:gridCol w="2071414">
                  <a:extLst>
                    <a:ext uri="{9D8B030D-6E8A-4147-A177-3AD203B41FA5}">
                      <a16:colId xmlns:a16="http://schemas.microsoft.com/office/drawing/2014/main" val="3399594869"/>
                    </a:ext>
                  </a:extLst>
                </a:gridCol>
                <a:gridCol w="2071414">
                  <a:extLst>
                    <a:ext uri="{9D8B030D-6E8A-4147-A177-3AD203B41FA5}">
                      <a16:colId xmlns:a16="http://schemas.microsoft.com/office/drawing/2014/main" val="3248582896"/>
                    </a:ext>
                  </a:extLst>
                </a:gridCol>
                <a:gridCol w="2071414">
                  <a:extLst>
                    <a:ext uri="{9D8B030D-6E8A-4147-A177-3AD203B41FA5}">
                      <a16:colId xmlns:a16="http://schemas.microsoft.com/office/drawing/2014/main" val="1562740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Intensity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(Un-normalized)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P(i) (Normalized)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51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 / 16 = 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466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 / 16 = 0.375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24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/ 16 = 0.375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3783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B2E86CD-98AA-2F20-9C67-9AA7B61D2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40538"/>
              </p:ext>
            </p:extLst>
          </p:nvPr>
        </p:nvGraphicFramePr>
        <p:xfrm>
          <a:off x="5696606" y="3437414"/>
          <a:ext cx="5657193" cy="1554480"/>
        </p:xfrm>
        <a:graphic>
          <a:graphicData uri="http://schemas.openxmlformats.org/drawingml/2006/table">
            <a:tbl>
              <a:tblPr/>
              <a:tblGrid>
                <a:gridCol w="1885731">
                  <a:extLst>
                    <a:ext uri="{9D8B030D-6E8A-4147-A177-3AD203B41FA5}">
                      <a16:colId xmlns:a16="http://schemas.microsoft.com/office/drawing/2014/main" val="2857684512"/>
                    </a:ext>
                  </a:extLst>
                </a:gridCol>
                <a:gridCol w="1885731">
                  <a:extLst>
                    <a:ext uri="{9D8B030D-6E8A-4147-A177-3AD203B41FA5}">
                      <a16:colId xmlns:a16="http://schemas.microsoft.com/office/drawing/2014/main" val="124094225"/>
                    </a:ext>
                  </a:extLst>
                </a:gridCol>
                <a:gridCol w="1885731">
                  <a:extLst>
                    <a:ext uri="{9D8B030D-6E8A-4147-A177-3AD203B41FA5}">
                      <a16:colId xmlns:a16="http://schemas.microsoft.com/office/drawing/2014/main" val="2799066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What it shows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70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Un-normalized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Absolute pixel counts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Basic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725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Normalized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Probability of intensity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Contrast analysis, Histogram Equalization, ML input 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05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307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7327da8603_2_89"/>
          <p:cNvSpPr txBox="1"/>
          <p:nvPr/>
        </p:nvSpPr>
        <p:spPr>
          <a:xfrm>
            <a:off x="1016000" y="644525"/>
            <a:ext cx="102616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Interests of  </a:t>
            </a:r>
            <a:r>
              <a:rPr lang="en-US" sz="2400" b="1" i="0" u="non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Class 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Sometimes you have to use it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video input/output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Makes sense in image compression: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better compression ratio if changing class 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before compression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High bandwidth for 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Small bandwidth for chromaticity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Lab is fine for that too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7327da8603_2_93"/>
          <p:cNvSpPr txBox="1"/>
          <p:nvPr/>
        </p:nvSpPr>
        <p:spPr>
          <a:xfrm>
            <a:off x="914400" y="381000"/>
            <a:ext cx="10464800" cy="246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YCbCr Color Space is used in MPEG video compression standards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Y is luminance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Cb is blue chromaticity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Cr is red chromaticity</a:t>
            </a:r>
            <a:endParaRPr/>
          </a:p>
        </p:txBody>
      </p:sp>
      <p:sp>
        <p:nvSpPr>
          <p:cNvPr id="893" name="Google Shape;893;g27327da8603_2_93"/>
          <p:cNvSpPr txBox="1"/>
          <p:nvPr/>
        </p:nvSpPr>
        <p:spPr>
          <a:xfrm>
            <a:off x="1320800" y="3200400"/>
            <a:ext cx="93472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0.257*R + 0.504*G </a:t>
            </a:r>
            <a:r>
              <a:rPr lang="en-US" sz="24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0.098*B </a:t>
            </a:r>
            <a:r>
              <a:rPr lang="en-US" sz="24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 = 0.439*R </a:t>
            </a:r>
            <a:r>
              <a:rPr lang="en-US" sz="24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0.368*G </a:t>
            </a:r>
            <a:r>
              <a:rPr lang="en-US" sz="24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0.071*B </a:t>
            </a:r>
            <a:r>
              <a:rPr lang="en-US" sz="24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Cb = </a:t>
            </a:r>
            <a:r>
              <a:rPr lang="en-US" sz="24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0.148*R </a:t>
            </a:r>
            <a:r>
              <a:rPr lang="en-US" sz="24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0.291*G </a:t>
            </a:r>
            <a:r>
              <a:rPr lang="en-US" sz="24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0.439*B </a:t>
            </a:r>
            <a:r>
              <a:rPr lang="en-US" sz="24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</a:t>
            </a:r>
            <a:endParaRPr/>
          </a:p>
        </p:txBody>
      </p:sp>
      <p:pic>
        <p:nvPicPr>
          <p:cNvPr id="894" name="Google Shape;894;g27327da8603_2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5638800"/>
            <a:ext cx="367665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27327da8603_2_93"/>
          <p:cNvSpPr txBox="1"/>
          <p:nvPr/>
        </p:nvSpPr>
        <p:spPr>
          <a:xfrm>
            <a:off x="1320800" y="5029200"/>
            <a:ext cx="1005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YIQ color space (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Matlab conversion function: rgb2ntsc):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7327da8603_0_3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Trichromacy</a:t>
            </a:r>
            <a:endParaRPr/>
          </a:p>
        </p:txBody>
      </p:sp>
      <p:sp>
        <p:nvSpPr>
          <p:cNvPr id="902" name="Google Shape;902;g27327da8603_0_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903" name="Google Shape;903;g27327da8603_0_30"/>
          <p:cNvSpPr txBox="1">
            <a:spLocks noGrp="1"/>
          </p:cNvSpPr>
          <p:nvPr>
            <p:ph type="body" idx="1"/>
          </p:nvPr>
        </p:nvSpPr>
        <p:spPr>
          <a:xfrm>
            <a:off x="184725" y="1289525"/>
            <a:ext cx="69258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Three types of sensors receptive to the wavelength of incoming irradiation have been established in humans, thus the term trichromacy.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Color sensitive receptors on the human retina are the cones.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other light sensitive receptors on the retina are the rods which are dedicated to sensing monochromatically in low ambient light conditions.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S (short) with maximum sensitivity at ≈ 430 nm, M (medium) at ≈ 560 nm, and L (long) at ≈ 610 nm. Cones S, M, L are occasionally called cones B, G and R, respectively</a:t>
            </a:r>
            <a:endParaRPr/>
          </a:p>
        </p:txBody>
      </p:sp>
      <p:pic>
        <p:nvPicPr>
          <p:cNvPr id="904" name="Google Shape;904;g27327da860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863" y="365125"/>
            <a:ext cx="4676775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27327da8603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075" y="4374425"/>
            <a:ext cx="5334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911" name="Google Shape;911;p67"/>
          <p:cNvSpPr txBox="1">
            <a:spLocks noGrp="1"/>
          </p:cNvSpPr>
          <p:nvPr>
            <p:ph type="body" idx="1"/>
          </p:nvPr>
        </p:nvSpPr>
        <p:spPr>
          <a:xfrm>
            <a:off x="282100" y="1186776"/>
            <a:ext cx="12000600" cy="28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Readings: 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Digital Image Processing, Rafael C. Gonzalez &amp; Richard E woods, Third Ed, Chapter 3</a:t>
            </a:r>
            <a:endParaRPr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Hands-on Work: 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https://github.com/mithunkumarsr/LearnComputerVisionWithMithun/blob/main/CV_3_Digital_Image_Processing_Exercises.ipynb; </a:t>
            </a:r>
            <a:endParaRPr>
              <a:solidFill>
                <a:schemeClr val="dk1"/>
              </a:solidFill>
            </a:endParaRPr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912" name="Google Shape;912;p67"/>
          <p:cNvSpPr txBox="1">
            <a:spLocks noGrp="1"/>
          </p:cNvSpPr>
          <p:nvPr>
            <p:ph type="body" idx="1"/>
          </p:nvPr>
        </p:nvSpPr>
        <p:spPr>
          <a:xfrm>
            <a:off x="248400" y="4544050"/>
            <a:ext cx="116952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Next Class: 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1700">
                <a:solidFill>
                  <a:schemeClr val="dk1"/>
                </a:solidFill>
              </a:rPr>
              <a:t>Image Sharpening; Linear Filters; </a:t>
            </a:r>
            <a:r>
              <a:rPr lang="en-US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Edge Detection using Gradients, Sobel,Canny; Demonstration of Applications in Python</a:t>
            </a:r>
            <a:endParaRPr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 detection using Hough transforms; </a:t>
            </a:r>
            <a:r>
              <a:rPr lang="en-US" sz="1700">
                <a:solidFill>
                  <a:schemeClr val="dk1"/>
                </a:solidFill>
              </a:rPr>
              <a:t>[ if possible] </a:t>
            </a:r>
            <a:endParaRPr sz="17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4320ba2c05_0_0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US" sz="3600"/>
            </a:br>
            <a:r>
              <a:rPr lang="en-US" sz="3600"/>
              <a:t>Thank you</a:t>
            </a:r>
            <a:endParaRPr sz="3600"/>
          </a:p>
        </p:txBody>
      </p:sp>
      <p:sp>
        <p:nvSpPr>
          <p:cNvPr id="918" name="Google Shape;918;g24320ba2c05_0_0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3D63A-14F3-76C8-43D8-B8295A84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BAAF-A5FD-65FD-0899-E5EBAEC0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Histogram Equalization: What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D448BB-5A97-CFD0-7AB2-268F49FA9B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E8194-6B99-1C3C-21BF-AC75DFEAC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It is a technique to </a:t>
            </a:r>
            <a:r>
              <a:rPr lang="en-US" sz="2400" b="1" dirty="0"/>
              <a:t>redistribute pixel intensities</a:t>
            </a:r>
            <a:r>
              <a:rPr lang="en-US" sz="2400" dirty="0"/>
              <a:t> to improve the contrast of an image.</a:t>
            </a:r>
            <a:endParaRPr lang="en-US" sz="2400" b="1" dirty="0"/>
          </a:p>
          <a:p>
            <a:r>
              <a:rPr lang="en-US" sz="2400" dirty="0"/>
              <a:t>In many real-world cases:</a:t>
            </a:r>
          </a:p>
          <a:p>
            <a:pPr lvl="1"/>
            <a:r>
              <a:rPr lang="en-US" sz="1600" dirty="0"/>
              <a:t>Images are too dark (e.g., taken at night).</a:t>
            </a:r>
          </a:p>
          <a:p>
            <a:pPr lvl="1"/>
            <a:r>
              <a:rPr lang="en-US" sz="1600" dirty="0"/>
              <a:t>Images are low-contrast due to fog, poor lighting, etc.</a:t>
            </a:r>
          </a:p>
          <a:p>
            <a:pPr lvl="1"/>
            <a:r>
              <a:rPr lang="en-US" sz="1600" dirty="0"/>
              <a:t>Equalization makes features more visible by </a:t>
            </a:r>
            <a:r>
              <a:rPr lang="en-US" sz="1600" b="1" dirty="0"/>
              <a:t>spreading out the histogram</a:t>
            </a:r>
            <a:r>
              <a:rPr lang="en-US" sz="1600" dirty="0"/>
              <a:t>.</a:t>
            </a: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0DE9F-3755-E04B-567C-C247987E05B7}"/>
              </a:ext>
            </a:extLst>
          </p:cNvPr>
          <p:cNvSpPr txBox="1"/>
          <p:nvPr/>
        </p:nvSpPr>
        <p:spPr>
          <a:xfrm>
            <a:off x="746234" y="518276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⚙️ Real-world Analogy</a:t>
            </a:r>
          </a:p>
          <a:p>
            <a:pPr>
              <a:buNone/>
            </a:pPr>
            <a:r>
              <a:rPr lang="en-US" dirty="0"/>
              <a:t>Imagine redistributing wealth in a country: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Before equalization: few rich, many poor (intensity concentrated).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equalization: more balanced wealth (intensity spread).</a:t>
            </a:r>
          </a:p>
        </p:txBody>
      </p:sp>
    </p:spTree>
    <p:extLst>
      <p:ext uri="{BB962C8B-B14F-4D97-AF65-F5344CB8AC3E}">
        <p14:creationId xmlns:p14="http://schemas.microsoft.com/office/powerpoint/2010/main" val="114491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56F4-7BBB-6704-F793-1F35E810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3F40-69EB-E227-1800-942386B51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Histogram Equalization: How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F8F00-9463-57D3-7ABE-8A5E23293DD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81A560-7C96-0D59-C35A-075C42415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7667" y="1542170"/>
            <a:ext cx="108093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CDF (Cumulative Distribution Function)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histogram is computed.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CDF is normalized and used to map old intensity values to new ones.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mapping makes dark areas brighter and bright areas darker—resulting in contrast enhancement.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28D51-7A14-C855-C8AD-1835D788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0" y="2614638"/>
            <a:ext cx="5268711" cy="4106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979DB-9705-AD33-E2D5-9988F26D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80" y="2662713"/>
            <a:ext cx="6049219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1539-C4BC-5F1F-A4C5-5B34E9FE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: How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E575B-DAF1-CB6C-62B0-4A37A30A0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B1B6F-A76E-45EA-82DA-26802CA2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1" y="1535856"/>
            <a:ext cx="5811061" cy="4248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6909F-3CEA-3531-537F-2F7322F1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98" y="1702676"/>
            <a:ext cx="5816302" cy="40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9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2453</Words>
  <Application>Microsoft Office PowerPoint</Application>
  <PresentationFormat>Widescreen</PresentationFormat>
  <Paragraphs>365</Paragraphs>
  <Slides>64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Cambria</vt:lpstr>
      <vt:lpstr>Proxima Nova</vt:lpstr>
      <vt:lpstr>Arial</vt:lpstr>
      <vt:lpstr>Times New Roman</vt:lpstr>
      <vt:lpstr>Roboto</vt:lpstr>
      <vt:lpstr>Tahoma</vt:lpstr>
      <vt:lpstr>Verdana</vt:lpstr>
      <vt:lpstr>Calibri</vt:lpstr>
      <vt:lpstr>Palatino</vt:lpstr>
      <vt:lpstr>TimesNewRoman</vt:lpstr>
      <vt:lpstr>Noto Sans Symbols</vt:lpstr>
      <vt:lpstr>Office Theme</vt:lpstr>
      <vt:lpstr>Standarddesign</vt:lpstr>
      <vt:lpstr>Aakash Goel https://www.linkedin.com/in/goelaakash123/</vt:lpstr>
      <vt:lpstr> Topics</vt:lpstr>
      <vt:lpstr>Image Histogram : What ?</vt:lpstr>
      <vt:lpstr>Image Histogram</vt:lpstr>
      <vt:lpstr>Image Histogram : Why Important ?</vt:lpstr>
      <vt:lpstr>Image Histogram : Normalized Vs. Un-Normalized</vt:lpstr>
      <vt:lpstr>Histogram Equalization: What ?</vt:lpstr>
      <vt:lpstr>Histogram Equalization: How ?</vt:lpstr>
      <vt:lpstr>Histogram Equalization : How ?</vt:lpstr>
      <vt:lpstr>Histogram Equalization: How ?</vt:lpstr>
      <vt:lpstr>Histogram Equalization</vt:lpstr>
      <vt:lpstr>Histogram Equalization</vt:lpstr>
      <vt:lpstr>Elementary Intensity Transformations in Image Processing</vt:lpstr>
      <vt:lpstr>Image Negatives</vt:lpstr>
      <vt:lpstr>Log Transformations</vt:lpstr>
      <vt:lpstr>Power-Law (Gamma) Transformation</vt:lpstr>
      <vt:lpstr>Piecewise Linear Transformations</vt:lpstr>
      <vt:lpstr>Image Transformation: Summary</vt:lpstr>
      <vt:lpstr>Image Smoothing: What ?</vt:lpstr>
      <vt:lpstr>Image Smoothing: Why ?</vt:lpstr>
      <vt:lpstr>Spatial Filtering</vt:lpstr>
      <vt:lpstr>Spatial Filtering</vt:lpstr>
      <vt:lpstr>Spatial Filtering</vt:lpstr>
      <vt:lpstr>Spatial Filtering</vt:lpstr>
      <vt:lpstr>Spatial Filtering</vt:lpstr>
      <vt:lpstr>Smoothing Spatial Filters</vt:lpstr>
      <vt:lpstr>Smoothing Spatial Filters</vt:lpstr>
      <vt:lpstr>Smoothing Spatial Filters</vt:lpstr>
      <vt:lpstr>Box Filter </vt:lpstr>
      <vt:lpstr>Box Filter</vt:lpstr>
      <vt:lpstr>Box Filter</vt:lpstr>
      <vt:lpstr>Smoothing with box filter</vt:lpstr>
      <vt:lpstr>Fuzzy filter</vt:lpstr>
      <vt:lpstr>Spatial Filtering</vt:lpstr>
      <vt:lpstr>Gaussian Filters</vt:lpstr>
      <vt:lpstr>Gaussian Filters</vt:lpstr>
      <vt:lpstr>Gaussian smoothing</vt:lpstr>
      <vt:lpstr>Gaussian Filters</vt:lpstr>
      <vt:lpstr>Gaussian Filters</vt:lpstr>
      <vt:lpstr>Gaussian Filters - Example Usage</vt:lpstr>
      <vt:lpstr>Gaussian Filters - Example Usage</vt:lpstr>
      <vt:lpstr>Color Images</vt:lpstr>
      <vt:lpstr>Wavelength spectrum visible to humans</vt:lpstr>
      <vt:lpstr>Observation of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Trichromacy</vt:lpstr>
      <vt:lpstr>PowerPoint Presentation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Aakash Goel (MSTIC DS&amp;AI)</cp:lastModifiedBy>
  <cp:revision>16</cp:revision>
  <dcterms:created xsi:type="dcterms:W3CDTF">2023-01-18T09:26:06Z</dcterms:created>
  <dcterms:modified xsi:type="dcterms:W3CDTF">2025-05-17T22:05:48Z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